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63" r:id="rId5"/>
    <p:sldId id="259"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698" autoAdjust="0"/>
  </p:normalViewPr>
  <p:slideViewPr>
    <p:cSldViewPr>
      <p:cViewPr varScale="1">
        <p:scale>
          <a:sx n="84" d="100"/>
          <a:sy n="84" d="100"/>
        </p:scale>
        <p:origin x="-155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8DBA03-A414-4B99-AEF0-5250870FE712}" type="datetimeFigureOut">
              <a:rPr lang="en-US" smtClean="0"/>
              <a:t>8/14/2019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BC6223-0329-4AD8-B314-FF8B4E2F79C9}" type="slidenum">
              <a:rPr lang="en-US" smtClean="0"/>
              <a:t>‹#›</a:t>
            </a:fld>
            <a:endParaRPr lang="en-US"/>
          </a:p>
        </p:txBody>
      </p:sp>
    </p:spTree>
    <p:extLst>
      <p:ext uri="{BB962C8B-B14F-4D97-AF65-F5344CB8AC3E}">
        <p14:creationId xmlns:p14="http://schemas.microsoft.com/office/powerpoint/2010/main" val="1447927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Collaboration</a:t>
            </a:r>
            <a:r>
              <a:rPr lang="en-US" baseline="0" dirty="0" smtClean="0"/>
              <a:t> IS will enhance communication among employees and players in the supply chain. Also, it will enable sharing of information; therefore, enhances learning and creating consensus (</a:t>
            </a:r>
            <a:r>
              <a:rPr lang="en-US" baseline="0" dirty="0" err="1" smtClean="0"/>
              <a:t>Hasan</a:t>
            </a:r>
            <a:r>
              <a:rPr lang="en-US" baseline="0" dirty="0" smtClean="0"/>
              <a:t> et al., 2019).  The system will enable the organization to realize its goals effectively. Lastly, the system will help the team get better. </a:t>
            </a:r>
            <a:endParaRPr lang="en-US" dirty="0"/>
          </a:p>
        </p:txBody>
      </p:sp>
      <p:sp>
        <p:nvSpPr>
          <p:cNvPr id="4" name="Slide Number Placeholder 3"/>
          <p:cNvSpPr>
            <a:spLocks noGrp="1"/>
          </p:cNvSpPr>
          <p:nvPr>
            <p:ph type="sldNum" sz="quarter" idx="10"/>
          </p:nvPr>
        </p:nvSpPr>
        <p:spPr/>
        <p:txBody>
          <a:bodyPr/>
          <a:lstStyle/>
          <a:p>
            <a:fld id="{B0BC6223-0329-4AD8-B314-FF8B4E2F79C9}" type="slidenum">
              <a:rPr lang="en-US" smtClean="0"/>
              <a:t>2</a:t>
            </a:fld>
            <a:endParaRPr lang="en-US"/>
          </a:p>
        </p:txBody>
      </p:sp>
    </p:spTree>
    <p:extLst>
      <p:ext uri="{BB962C8B-B14F-4D97-AF65-F5344CB8AC3E}">
        <p14:creationId xmlns:p14="http://schemas.microsoft.com/office/powerpoint/2010/main" val="1621542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Collaboration tools enables the creation of online team workplaces</a:t>
            </a:r>
            <a:r>
              <a:rPr lang="en-US" baseline="0" dirty="0" smtClean="0"/>
              <a:t> that enable employees to interact using cloud-based systems. The tools enable employees to share ideas through digital whiteboards that simulate real-time workplaces. The tools will enable to retrieve business files and applications easily. Lastly, collaboration tools foster innovation among the employees. </a:t>
            </a:r>
            <a:endParaRPr lang="en-US" dirty="0"/>
          </a:p>
        </p:txBody>
      </p:sp>
      <p:sp>
        <p:nvSpPr>
          <p:cNvPr id="4" name="Slide Number Placeholder 3"/>
          <p:cNvSpPr>
            <a:spLocks noGrp="1"/>
          </p:cNvSpPr>
          <p:nvPr>
            <p:ph type="sldNum" sz="quarter" idx="10"/>
          </p:nvPr>
        </p:nvSpPr>
        <p:spPr/>
        <p:txBody>
          <a:bodyPr/>
          <a:lstStyle/>
          <a:p>
            <a:fld id="{B0BC6223-0329-4AD8-B314-FF8B4E2F79C9}" type="slidenum">
              <a:rPr lang="en-US" smtClean="0"/>
              <a:t>3</a:t>
            </a:fld>
            <a:endParaRPr lang="en-US"/>
          </a:p>
        </p:txBody>
      </p:sp>
    </p:spTree>
    <p:extLst>
      <p:ext uri="{BB962C8B-B14F-4D97-AF65-F5344CB8AC3E}">
        <p14:creationId xmlns:p14="http://schemas.microsoft.com/office/powerpoint/2010/main" val="2395441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Message board forums, phones, and video conferencing will be used as synchronous communication tools. Emails, instant messaging, and social networking sites will be used as asynchronous communication tools. </a:t>
            </a:r>
            <a:endParaRPr lang="en-US" dirty="0"/>
          </a:p>
        </p:txBody>
      </p:sp>
      <p:sp>
        <p:nvSpPr>
          <p:cNvPr id="4" name="Slide Number Placeholder 3"/>
          <p:cNvSpPr>
            <a:spLocks noGrp="1"/>
          </p:cNvSpPr>
          <p:nvPr>
            <p:ph type="sldNum" sz="quarter" idx="10"/>
          </p:nvPr>
        </p:nvSpPr>
        <p:spPr/>
        <p:txBody>
          <a:bodyPr/>
          <a:lstStyle/>
          <a:p>
            <a:fld id="{B0BC6223-0329-4AD8-B314-FF8B4E2F79C9}" type="slidenum">
              <a:rPr lang="en-US" smtClean="0"/>
              <a:t>4</a:t>
            </a:fld>
            <a:endParaRPr lang="en-US"/>
          </a:p>
        </p:txBody>
      </p:sp>
    </p:spTree>
    <p:extLst>
      <p:ext uri="{BB962C8B-B14F-4D97-AF65-F5344CB8AC3E}">
        <p14:creationId xmlns:p14="http://schemas.microsoft.com/office/powerpoint/2010/main" val="164999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Message board forums ensures</a:t>
            </a:r>
            <a:r>
              <a:rPr lang="en-US" baseline="0" dirty="0" smtClean="0"/>
              <a:t> team collaboration of employees similar to real working environments. Phones will be used to get immediate responses of critical business issues. Video-conferencing will enhance the social presence of executives even when they are in remote areas. Emails will allow the sharing of multiple files and messages. Direct messages will enable communication with a large number of employees. Lastly, social networking sites will enable the employees to socialize and give their reviews on the organization (Lim, 2017). </a:t>
            </a:r>
            <a:endParaRPr lang="en-US" dirty="0"/>
          </a:p>
        </p:txBody>
      </p:sp>
      <p:sp>
        <p:nvSpPr>
          <p:cNvPr id="4" name="Slide Number Placeholder 3"/>
          <p:cNvSpPr>
            <a:spLocks noGrp="1"/>
          </p:cNvSpPr>
          <p:nvPr>
            <p:ph type="sldNum" sz="quarter" idx="10"/>
          </p:nvPr>
        </p:nvSpPr>
        <p:spPr/>
        <p:txBody>
          <a:bodyPr/>
          <a:lstStyle/>
          <a:p>
            <a:fld id="{B0BC6223-0329-4AD8-B314-FF8B4E2F79C9}" type="slidenum">
              <a:rPr lang="en-US" smtClean="0"/>
              <a:t>5</a:t>
            </a:fld>
            <a:endParaRPr lang="en-US"/>
          </a:p>
        </p:txBody>
      </p:sp>
    </p:spTree>
    <p:extLst>
      <p:ext uri="{BB962C8B-B14F-4D97-AF65-F5344CB8AC3E}">
        <p14:creationId xmlns:p14="http://schemas.microsoft.com/office/powerpoint/2010/main" val="2702174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MS Word, MS Excel, MS Project, and MS Visio</a:t>
            </a:r>
            <a:r>
              <a:rPr lang="en-US" baseline="0" dirty="0" smtClean="0"/>
              <a:t> will be shared through emails. Emails enables the sharing of files regardless of their formats and sizes. Also, enables speedy delivery of multiple attachments. Besides, it saves on operational costs as compared to posting. Lastly, it enhances the security and confidentiality of the files shared. </a:t>
            </a:r>
            <a:endParaRPr lang="en-US" dirty="0"/>
          </a:p>
        </p:txBody>
      </p:sp>
      <p:sp>
        <p:nvSpPr>
          <p:cNvPr id="4" name="Slide Number Placeholder 3"/>
          <p:cNvSpPr>
            <a:spLocks noGrp="1"/>
          </p:cNvSpPr>
          <p:nvPr>
            <p:ph type="sldNum" sz="quarter" idx="10"/>
          </p:nvPr>
        </p:nvSpPr>
        <p:spPr/>
        <p:txBody>
          <a:bodyPr/>
          <a:lstStyle/>
          <a:p>
            <a:fld id="{B0BC6223-0329-4AD8-B314-FF8B4E2F79C9}" type="slidenum">
              <a:rPr lang="en-US" smtClean="0"/>
              <a:t>6</a:t>
            </a:fld>
            <a:endParaRPr lang="en-US"/>
          </a:p>
        </p:txBody>
      </p:sp>
    </p:spTree>
    <p:extLst>
      <p:ext uri="{BB962C8B-B14F-4D97-AF65-F5344CB8AC3E}">
        <p14:creationId xmlns:p14="http://schemas.microsoft.com/office/powerpoint/2010/main" val="393734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message</a:t>
            </a:r>
            <a:r>
              <a:rPr lang="en-US" baseline="0" dirty="0" smtClean="0"/>
              <a:t> board forums will enable sharing of the same information to multiple employees. The platform will enable the management to send task lists to specific departments within the organization without notifying the others. Also, it allow for easy access since employees will only need computers with internet connections. </a:t>
            </a:r>
            <a:endParaRPr lang="en-US" dirty="0"/>
          </a:p>
        </p:txBody>
      </p:sp>
      <p:sp>
        <p:nvSpPr>
          <p:cNvPr id="4" name="Slide Number Placeholder 3"/>
          <p:cNvSpPr>
            <a:spLocks noGrp="1"/>
          </p:cNvSpPr>
          <p:nvPr>
            <p:ph type="sldNum" sz="quarter" idx="10"/>
          </p:nvPr>
        </p:nvSpPr>
        <p:spPr/>
        <p:txBody>
          <a:bodyPr/>
          <a:lstStyle/>
          <a:p>
            <a:fld id="{B0BC6223-0329-4AD8-B314-FF8B4E2F79C9}" type="slidenum">
              <a:rPr lang="en-US" smtClean="0"/>
              <a:t>7</a:t>
            </a:fld>
            <a:endParaRPr lang="en-US"/>
          </a:p>
        </p:txBody>
      </p:sp>
    </p:spTree>
    <p:extLst>
      <p:ext uri="{BB962C8B-B14F-4D97-AF65-F5344CB8AC3E}">
        <p14:creationId xmlns:p14="http://schemas.microsoft.com/office/powerpoint/2010/main" val="2249000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344B400F-68AE-4759-9B1B-05FCEAFA5D93}" type="datetimeFigureOut">
              <a:rPr lang="en-US" smtClean="0"/>
              <a:t>8/14/2019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9B262CD-300E-4FD1-8733-E462E2221540}"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4B400F-68AE-4759-9B1B-05FCEAFA5D93}" type="datetimeFigureOut">
              <a:rPr lang="en-US" smtClean="0"/>
              <a:t>8/14/2019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B262CD-300E-4FD1-8733-E462E222154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4B400F-68AE-4759-9B1B-05FCEAFA5D93}" type="datetimeFigureOut">
              <a:rPr lang="en-US" smtClean="0"/>
              <a:t>8/14/2019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B262CD-300E-4FD1-8733-E462E222154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44B400F-68AE-4759-9B1B-05FCEAFA5D93}" type="datetimeFigureOut">
              <a:rPr lang="en-US" smtClean="0"/>
              <a:t>8/14/2019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B262CD-300E-4FD1-8733-E462E2221540}"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44B400F-68AE-4759-9B1B-05FCEAFA5D93}" type="datetimeFigureOut">
              <a:rPr lang="en-US" smtClean="0"/>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B262CD-300E-4FD1-8733-E462E222154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4B400F-68AE-4759-9B1B-05FCEAFA5D93}" type="datetimeFigureOut">
              <a:rPr lang="en-US" smtClean="0"/>
              <a:t>8/14/2019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B262CD-300E-4FD1-8733-E462E222154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B400F-68AE-4759-9B1B-05FCEAFA5D93}" type="datetimeFigureOut">
              <a:rPr lang="en-US" smtClean="0"/>
              <a:t>8/14/2019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B262CD-300E-4FD1-8733-E462E222154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44B400F-68AE-4759-9B1B-05FCEAFA5D93}" type="datetimeFigureOut">
              <a:rPr lang="en-US" smtClean="0"/>
              <a:t>8/14/2019</a:t>
            </a:fld>
            <a:endParaRPr lang="en-US"/>
          </a:p>
        </p:txBody>
      </p:sp>
      <p:sp>
        <p:nvSpPr>
          <p:cNvPr id="7" name="Slide Number Placeholder 6"/>
          <p:cNvSpPr>
            <a:spLocks noGrp="1"/>
          </p:cNvSpPr>
          <p:nvPr>
            <p:ph type="sldNum" sz="quarter" idx="12"/>
          </p:nvPr>
        </p:nvSpPr>
        <p:spPr/>
        <p:txBody>
          <a:bodyPr/>
          <a:lstStyle/>
          <a:p>
            <a:fld id="{F9B262CD-300E-4FD1-8733-E462E2221540}"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4B400F-68AE-4759-9B1B-05FCEAFA5D93}" type="datetimeFigureOut">
              <a:rPr lang="en-US" smtClean="0"/>
              <a:t>8/14/2019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F9B262CD-300E-4FD1-8733-E462E222154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4B400F-68AE-4759-9B1B-05FCEAFA5D93}" type="datetimeFigureOut">
              <a:rPr lang="en-US" smtClean="0"/>
              <a:t>8/14/2019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B262CD-300E-4FD1-8733-E462E222154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4B400F-68AE-4759-9B1B-05FCEAFA5D93}" type="datetimeFigureOut">
              <a:rPr lang="en-US" smtClean="0"/>
              <a:t>8/14/2019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B262CD-300E-4FD1-8733-E462E222154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344B400F-68AE-4759-9B1B-05FCEAFA5D93}" type="datetimeFigureOut">
              <a:rPr lang="en-US" smtClean="0"/>
              <a:t>8/14/2019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9B262CD-300E-4FD1-8733-E462E222154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Competitive Strategies</a:t>
            </a:r>
            <a:endParaRPr lang="en-US" dirty="0"/>
          </a:p>
        </p:txBody>
      </p:sp>
      <p:sp>
        <p:nvSpPr>
          <p:cNvPr id="3" name="Subtitle 2"/>
          <p:cNvSpPr>
            <a:spLocks noGrp="1"/>
          </p:cNvSpPr>
          <p:nvPr>
            <p:ph type="subTitle" idx="1"/>
          </p:nvPr>
        </p:nvSpPr>
        <p:spPr/>
        <p:txBody>
          <a:bodyPr/>
          <a:lstStyle/>
          <a:p>
            <a:r>
              <a:rPr lang="en-US" dirty="0" smtClean="0"/>
              <a:t>Collaboration</a:t>
            </a:r>
            <a:endParaRPr lang="en-US" dirty="0"/>
          </a:p>
        </p:txBody>
      </p:sp>
    </p:spTree>
    <p:extLst>
      <p:ext uri="{BB962C8B-B14F-4D97-AF65-F5344CB8AC3E}">
        <p14:creationId xmlns:p14="http://schemas.microsoft.com/office/powerpoint/2010/main" val="3825998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Collaboration of Information Systems (IS)</a:t>
            </a:r>
            <a:endParaRPr lang="en-US" dirty="0"/>
          </a:p>
        </p:txBody>
      </p:sp>
      <p:sp>
        <p:nvSpPr>
          <p:cNvPr id="3" name="Content Placeholder 2"/>
          <p:cNvSpPr>
            <a:spLocks noGrp="1"/>
          </p:cNvSpPr>
          <p:nvPr>
            <p:ph idx="1"/>
          </p:nvPr>
        </p:nvSpPr>
        <p:spPr/>
        <p:txBody>
          <a:bodyPr/>
          <a:lstStyle/>
          <a:p>
            <a:r>
              <a:rPr lang="en-US" dirty="0" smtClean="0"/>
              <a:t>Better communication.</a:t>
            </a:r>
          </a:p>
          <a:p>
            <a:r>
              <a:rPr lang="en-US" dirty="0" smtClean="0"/>
              <a:t>Enhances sharing information.</a:t>
            </a:r>
          </a:p>
          <a:p>
            <a:r>
              <a:rPr lang="en-US" dirty="0" smtClean="0"/>
              <a:t>Successful outcomes.</a:t>
            </a:r>
          </a:p>
          <a:p>
            <a:r>
              <a:rPr lang="en-US" dirty="0" smtClean="0"/>
              <a:t>Growth of team capability.</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0" y="3200400"/>
            <a:ext cx="2057400" cy="219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8787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 Tools</a:t>
            </a:r>
            <a:endParaRPr lang="en-US" dirty="0"/>
          </a:p>
        </p:txBody>
      </p:sp>
      <p:sp>
        <p:nvSpPr>
          <p:cNvPr id="3" name="Content Placeholder 2"/>
          <p:cNvSpPr>
            <a:spLocks noGrp="1"/>
          </p:cNvSpPr>
          <p:nvPr>
            <p:ph idx="1"/>
          </p:nvPr>
        </p:nvSpPr>
        <p:spPr/>
        <p:txBody>
          <a:bodyPr/>
          <a:lstStyle/>
          <a:p>
            <a:r>
              <a:rPr lang="en-US" dirty="0" smtClean="0"/>
              <a:t>Creates online team working environments. </a:t>
            </a:r>
          </a:p>
          <a:p>
            <a:r>
              <a:rPr lang="en-US" dirty="0" smtClean="0"/>
              <a:t>Digital sharing of ideas.</a:t>
            </a:r>
          </a:p>
          <a:p>
            <a:r>
              <a:rPr lang="en-US" dirty="0" smtClean="0"/>
              <a:t>Ease of access to files and application. </a:t>
            </a:r>
          </a:p>
          <a:p>
            <a:r>
              <a:rPr lang="en-US" dirty="0" smtClean="0"/>
              <a:t>Fosters innovation. </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3962400"/>
            <a:ext cx="2438400" cy="173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3801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Synchronous and Asynchronous Communication Tools</a:t>
            </a:r>
            <a:endParaRPr lang="en-US" dirty="0"/>
          </a:p>
        </p:txBody>
      </p:sp>
      <p:sp>
        <p:nvSpPr>
          <p:cNvPr id="3" name="Content Placeholder 2"/>
          <p:cNvSpPr>
            <a:spLocks noGrp="1"/>
          </p:cNvSpPr>
          <p:nvPr>
            <p:ph idx="1"/>
          </p:nvPr>
        </p:nvSpPr>
        <p:spPr/>
        <p:txBody>
          <a:bodyPr/>
          <a:lstStyle/>
          <a:p>
            <a:r>
              <a:rPr lang="en-US" dirty="0" smtClean="0"/>
              <a:t>Message board forums, phones, and video conferencing. </a:t>
            </a:r>
          </a:p>
          <a:p>
            <a:r>
              <a:rPr lang="en-US" dirty="0" smtClean="0"/>
              <a:t>Emails, instant messaging, social networking sites.</a:t>
            </a:r>
          </a:p>
          <a:p>
            <a:pPr marL="0" indent="0">
              <a:buNone/>
            </a:pPr>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4114800"/>
            <a:ext cx="5029200" cy="1419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4685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Rationale</a:t>
            </a:r>
            <a:endParaRPr lang="en-US" dirty="0"/>
          </a:p>
        </p:txBody>
      </p:sp>
      <p:sp>
        <p:nvSpPr>
          <p:cNvPr id="3" name="Content Placeholder 2"/>
          <p:cNvSpPr>
            <a:spLocks noGrp="1"/>
          </p:cNvSpPr>
          <p:nvPr>
            <p:ph idx="1"/>
          </p:nvPr>
        </p:nvSpPr>
        <p:spPr/>
        <p:txBody>
          <a:bodyPr>
            <a:normAutofit/>
          </a:bodyPr>
          <a:lstStyle/>
          <a:p>
            <a:r>
              <a:rPr lang="en-US" sz="1800" dirty="0" smtClean="0"/>
              <a:t>Message board forums enable real-time collaboration.</a:t>
            </a:r>
          </a:p>
          <a:p>
            <a:r>
              <a:rPr lang="en-US" sz="1800" dirty="0" smtClean="0"/>
              <a:t>Phones ensures immediate feedback.</a:t>
            </a:r>
          </a:p>
          <a:p>
            <a:r>
              <a:rPr lang="en-US" sz="1800" dirty="0" smtClean="0"/>
              <a:t>Video-conferencing promotes social presence.</a:t>
            </a:r>
          </a:p>
          <a:p>
            <a:r>
              <a:rPr lang="en-US" sz="1800" dirty="0" smtClean="0"/>
              <a:t>Emails enable the sharing of multiple information.</a:t>
            </a:r>
          </a:p>
          <a:p>
            <a:r>
              <a:rPr lang="en-US" sz="1800" dirty="0" smtClean="0"/>
              <a:t>Direct messages enables communication to be distributed. </a:t>
            </a:r>
          </a:p>
          <a:p>
            <a:r>
              <a:rPr lang="en-US" sz="1800" dirty="0" smtClean="0"/>
              <a:t>Social networking sites will enable employees to socialize.</a:t>
            </a:r>
            <a:endParaRPr lang="en-US" sz="1800"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4648200"/>
            <a:ext cx="2678531"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7262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Sharing of Project Files</a:t>
            </a:r>
            <a:endParaRPr lang="en-US" dirty="0"/>
          </a:p>
        </p:txBody>
      </p:sp>
      <p:sp>
        <p:nvSpPr>
          <p:cNvPr id="3" name="Content Placeholder 2"/>
          <p:cNvSpPr>
            <a:spLocks noGrp="1"/>
          </p:cNvSpPr>
          <p:nvPr>
            <p:ph idx="1"/>
          </p:nvPr>
        </p:nvSpPr>
        <p:spPr/>
        <p:txBody>
          <a:bodyPr/>
          <a:lstStyle/>
          <a:p>
            <a:r>
              <a:rPr lang="en-US" dirty="0" smtClean="0"/>
              <a:t>Sharing of project files using Emails. </a:t>
            </a:r>
          </a:p>
          <a:p>
            <a:r>
              <a:rPr lang="en-US" dirty="0"/>
              <a:t>S</a:t>
            </a:r>
            <a:r>
              <a:rPr lang="en-US" dirty="0" smtClean="0"/>
              <a:t>haring files of different sizes and formats.</a:t>
            </a:r>
          </a:p>
          <a:p>
            <a:r>
              <a:rPr lang="en-US" dirty="0" smtClean="0"/>
              <a:t>It enables speedy delivery.</a:t>
            </a:r>
          </a:p>
          <a:p>
            <a:r>
              <a:rPr lang="en-US" dirty="0" smtClean="0"/>
              <a:t>It saves on costs.</a:t>
            </a:r>
          </a:p>
          <a:p>
            <a:r>
              <a:rPr lang="en-US" dirty="0" smtClean="0"/>
              <a:t>It promotes data security. </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1" y="3124200"/>
            <a:ext cx="22098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8121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Sharing of Task List</a:t>
            </a:r>
            <a:endParaRPr lang="en-US" dirty="0"/>
          </a:p>
        </p:txBody>
      </p:sp>
      <p:sp>
        <p:nvSpPr>
          <p:cNvPr id="3" name="Content Placeholder 2"/>
          <p:cNvSpPr>
            <a:spLocks noGrp="1"/>
          </p:cNvSpPr>
          <p:nvPr>
            <p:ph idx="1"/>
          </p:nvPr>
        </p:nvSpPr>
        <p:spPr/>
        <p:txBody>
          <a:bodyPr/>
          <a:lstStyle/>
          <a:p>
            <a:r>
              <a:rPr lang="en-US" dirty="0" smtClean="0"/>
              <a:t>Task lists sharing using message board forums. </a:t>
            </a:r>
          </a:p>
          <a:p>
            <a:r>
              <a:rPr lang="en-US" dirty="0" smtClean="0"/>
              <a:t>Sending the same message to multiple employees. </a:t>
            </a:r>
          </a:p>
          <a:p>
            <a:r>
              <a:rPr lang="en-US" dirty="0" smtClean="0"/>
              <a:t>Exclusivity. </a:t>
            </a:r>
          </a:p>
          <a:p>
            <a:r>
              <a:rPr lang="en-US" dirty="0" smtClean="0"/>
              <a:t>Ease of access. </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581400"/>
            <a:ext cx="3124201"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1887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0" indent="0">
              <a:buNone/>
            </a:pPr>
            <a:r>
              <a:rPr lang="en-US" dirty="0" err="1" smtClean="0"/>
              <a:t>Hasan</a:t>
            </a:r>
            <a:r>
              <a:rPr lang="en-US" dirty="0" smtClean="0"/>
              <a:t>, R. M., Moses, G., </a:t>
            </a:r>
            <a:r>
              <a:rPr lang="en-US" dirty="0" err="1" smtClean="0"/>
              <a:t>Maulid</a:t>
            </a:r>
            <a:r>
              <a:rPr lang="en-US" dirty="0" smtClean="0"/>
              <a:t>, G., &amp; </a:t>
            </a:r>
            <a:r>
              <a:rPr lang="en-US" dirty="0" err="1" smtClean="0"/>
              <a:t>Dahlam</a:t>
            </a:r>
            <a:r>
              <a:rPr lang="en-US" dirty="0" smtClean="0"/>
              <a:t>, R. A. (2019). Collaborative and knowledge management: A global academic advantage. 1706-1713. </a:t>
            </a:r>
          </a:p>
          <a:p>
            <a:pPr marL="0" indent="0">
              <a:buNone/>
            </a:pPr>
            <a:r>
              <a:rPr lang="en-US" dirty="0" smtClean="0"/>
              <a:t>Lim, P. F. (2017). An analysis synchronous and asynchronous communication tools in e-learning. </a:t>
            </a:r>
            <a:r>
              <a:rPr lang="en-US" i="1" dirty="0" smtClean="0"/>
              <a:t>Advanced Science and Technology Letters,</a:t>
            </a:r>
            <a:r>
              <a:rPr lang="en-US" dirty="0" smtClean="0"/>
              <a:t> 143(1), 230-234. </a:t>
            </a:r>
            <a:endParaRPr lang="en-US" dirty="0"/>
          </a:p>
        </p:txBody>
      </p:sp>
    </p:spTree>
    <p:extLst>
      <p:ext uri="{BB962C8B-B14F-4D97-AF65-F5344CB8AC3E}">
        <p14:creationId xmlns:p14="http://schemas.microsoft.com/office/powerpoint/2010/main" val="29531400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469</TotalTime>
  <Words>606</Words>
  <Application>Microsoft Office PowerPoint</Application>
  <PresentationFormat>On-screen Show (4:3)</PresentationFormat>
  <Paragraphs>48</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Austin</vt:lpstr>
      <vt:lpstr>Competitive Strategies</vt:lpstr>
      <vt:lpstr>Importance of Collaboration of Information Systems (IS)</vt:lpstr>
      <vt:lpstr>Collaboration Tools</vt:lpstr>
      <vt:lpstr>Synchronous and Asynchronous Communication Tools</vt:lpstr>
      <vt:lpstr>Rationale</vt:lpstr>
      <vt:lpstr>Sharing of Project Files</vt:lpstr>
      <vt:lpstr>Sharing of Task List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Competitive Strategies</dc:title>
  <dc:creator>Windows User</dc:creator>
  <cp:lastModifiedBy>Windows User</cp:lastModifiedBy>
  <cp:revision>13</cp:revision>
  <dcterms:created xsi:type="dcterms:W3CDTF">2019-08-14T10:55:16Z</dcterms:created>
  <dcterms:modified xsi:type="dcterms:W3CDTF">2019-08-14T18:58:08Z</dcterms:modified>
</cp:coreProperties>
</file>